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sldIdLst>
    <p:sldId id="366" r:id="rId2"/>
    <p:sldId id="362" r:id="rId3"/>
    <p:sldId id="316" r:id="rId4"/>
    <p:sldId id="317" r:id="rId5"/>
    <p:sldId id="318" r:id="rId6"/>
    <p:sldId id="343" r:id="rId7"/>
    <p:sldId id="319" r:id="rId8"/>
    <p:sldId id="320" r:id="rId9"/>
    <p:sldId id="321" r:id="rId10"/>
    <p:sldId id="344" r:id="rId11"/>
    <p:sldId id="323" r:id="rId12"/>
    <p:sldId id="299" r:id="rId13"/>
    <p:sldId id="300" r:id="rId14"/>
    <p:sldId id="301" r:id="rId15"/>
    <p:sldId id="302" r:id="rId16"/>
    <p:sldId id="355" r:id="rId17"/>
    <p:sldId id="356" r:id="rId18"/>
    <p:sldId id="357" r:id="rId19"/>
    <p:sldId id="303" r:id="rId20"/>
    <p:sldId id="304" r:id="rId21"/>
    <p:sldId id="305" r:id="rId22"/>
    <p:sldId id="358" r:id="rId23"/>
    <p:sldId id="359" r:id="rId24"/>
    <p:sldId id="360" r:id="rId25"/>
    <p:sldId id="365" r:id="rId26"/>
    <p:sldId id="361" r:id="rId27"/>
    <p:sldId id="306" r:id="rId28"/>
    <p:sldId id="307" r:id="rId29"/>
    <p:sldId id="308" r:id="rId30"/>
    <p:sldId id="274" r:id="rId31"/>
    <p:sldId id="275" r:id="rId32"/>
    <p:sldId id="309" r:id="rId33"/>
    <p:sldId id="310" r:id="rId34"/>
    <p:sldId id="311" r:id="rId35"/>
    <p:sldId id="277" r:id="rId36"/>
    <p:sldId id="278" r:id="rId37"/>
    <p:sldId id="279" r:id="rId38"/>
    <p:sldId id="280" r:id="rId39"/>
    <p:sldId id="312" r:id="rId40"/>
    <p:sldId id="281" r:id="rId41"/>
    <p:sldId id="313" r:id="rId42"/>
    <p:sldId id="314" r:id="rId43"/>
    <p:sldId id="284" r:id="rId44"/>
    <p:sldId id="285" r:id="rId45"/>
    <p:sldId id="286" r:id="rId46"/>
    <p:sldId id="363" r:id="rId47"/>
    <p:sldId id="364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5179" autoAdjust="0"/>
  </p:normalViewPr>
  <p:slideViewPr>
    <p:cSldViewPr snapToGrid="0">
      <p:cViewPr varScale="1">
        <p:scale>
          <a:sx n="71" d="100"/>
          <a:sy n="71" d="100"/>
        </p:scale>
        <p:origin x="17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8-4A6D-9EC6-7D2742C122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8-4A6D-9EC6-7D2742C122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8-4A6D-9EC6-7D2742C122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8-4A6D-9EC6-7D2742C1221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D8-4A6D-9EC6-7D2742C12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45-4CE6-9C09-9CC9BC15C1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45-4CE6-9C09-9CC9BC15C1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45-4CE6-9C09-9CC9BC15C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2136333984"/>
        <c:axId val="69451344"/>
      </c:stockChart>
      <c:dateAx>
        <c:axId val="2136333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69451344"/>
        <c:crosses val="autoZero"/>
        <c:auto val="1"/>
        <c:lblOffset val="100"/>
        <c:baseTimeUnit val="months"/>
      </c:dateAx>
      <c:valAx>
        <c:axId val="694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1363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0.59808</cdr:x>
      <cdr:y>0.4351</cdr:y>
    </cdr:from>
    <cdr:to>
      <cdr:x>0.74808</cdr:x>
      <cdr:y>0.6601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5877" y="17682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fa-IR" sz="4800" b="1" dirty="0" smtClean="0">
              <a:solidFill>
                <a:srgbClr val="FF0000"/>
              </a:solidFill>
            </a:rPr>
            <a:t>1</a:t>
          </a:r>
          <a:endParaRPr lang="fa-IR" sz="4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0.36346</cdr:x>
      <cdr:y>0.59663</cdr:y>
    </cdr:from>
    <cdr:to>
      <cdr:x>0.51346</cdr:x>
      <cdr:y>0.82163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15662" y="24247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fa-IR" sz="4800" b="1" dirty="0" smtClean="0">
              <a:solidFill>
                <a:srgbClr val="FF0000"/>
              </a:solidFill>
            </a:rPr>
            <a:t>2</a:t>
          </a:r>
          <a:endParaRPr lang="fa-IR" sz="4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0.325</cdr:x>
      <cdr:y>0.31971</cdr:y>
    </cdr:from>
    <cdr:to>
      <cdr:x>0.475</cdr:x>
      <cdr:y>0.54471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1" y="12993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fa-IR" sz="4800" b="1" dirty="0" smtClean="0">
              <a:solidFill>
                <a:srgbClr val="FF0000"/>
              </a:solidFill>
            </a:rPr>
            <a:t>3</a:t>
          </a:r>
          <a:endParaRPr lang="fa-IR" sz="4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0.41346</cdr:x>
      <cdr:y>0.18702</cdr:y>
    </cdr:from>
    <cdr:to>
      <cdr:x>0.56346</cdr:x>
      <cdr:y>0.41202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461" y="7600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fa-IR" sz="4400" b="1" dirty="0" smtClean="0">
              <a:solidFill>
                <a:srgbClr val="FF0000"/>
              </a:solidFill>
            </a:rPr>
            <a:t>4</a:t>
          </a:r>
          <a:endParaRPr lang="fa-IR" sz="4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otes Placeholder 1048687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6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56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41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1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0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2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51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8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76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5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21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24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3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8667093"/>
              </p:ext>
            </p:extLst>
          </p:nvPr>
        </p:nvGraphicFramePr>
        <p:xfrm>
          <a:off x="4407877" y="4591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4211754682"/>
              </p:ext>
            </p:extLst>
          </p:nvPr>
        </p:nvGraphicFramePr>
        <p:xfrm>
          <a:off x="433754" y="1150816"/>
          <a:ext cx="49471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07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307" y="2168769"/>
            <a:ext cx="5352748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</a:rPr>
              <a:t>درس دوم</a:t>
            </a:r>
          </a:p>
          <a:p>
            <a:pPr algn="ctr"/>
            <a:r>
              <a:rPr lang="fa-IR" sz="4800" b="1" dirty="0" smtClean="0">
                <a:solidFill>
                  <a:srgbClr val="FF0000"/>
                </a:solidFill>
              </a:rPr>
              <a:t>معیارهای گرایش به مرکز</a:t>
            </a:r>
            <a:endParaRPr lang="fa-I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10" t="27123" r="2810" b="19376"/>
          <a:stretch/>
        </p:blipFill>
        <p:spPr>
          <a:xfrm>
            <a:off x="581189" y="1512277"/>
            <a:ext cx="7473696" cy="39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78" t="23458" r="2758" b="24042"/>
          <a:stretch/>
        </p:blipFill>
        <p:spPr>
          <a:xfrm>
            <a:off x="890016" y="1312985"/>
            <a:ext cx="7729728" cy="4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70" t="27791" r="3826" b="15375"/>
          <a:stretch/>
        </p:blipFill>
        <p:spPr>
          <a:xfrm>
            <a:off x="438912" y="1402080"/>
            <a:ext cx="858316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5700" y="1078523"/>
            <a:ext cx="654377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CC0000"/>
                </a:solidFill>
              </a:rPr>
              <a:t>حل1:</a:t>
            </a:r>
          </a:p>
          <a:p>
            <a:r>
              <a:rPr lang="fa-IR" sz="2800" b="1" dirty="0" smtClean="0">
                <a:solidFill>
                  <a:srgbClr val="CC0000"/>
                </a:solidFill>
              </a:rPr>
              <a:t>290=55+61+57+55+62</a:t>
            </a:r>
            <a:endParaRPr lang="fa-IR" sz="2800" b="1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5700" y="2696307"/>
                <a:ext cx="6543778" cy="1145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sz="2800" b="1" dirty="0" smtClean="0">
                    <a:solidFill>
                      <a:srgbClr val="FF0000"/>
                    </a:solidFill>
                  </a:rPr>
                  <a:t>حل2: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𝟐𝟗𝟎</m:t>
                        </m:r>
                        <m:r>
                          <m:rPr>
                            <m:nor/>
                          </m:rPr>
                          <a:rPr lang="fa-IR" sz="28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=58</a:t>
                </a:r>
                <a:endParaRPr lang="fa-I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00" y="2696307"/>
                <a:ext cx="6543778" cy="1145570"/>
              </a:xfrm>
              <a:prstGeom prst="rect">
                <a:avLst/>
              </a:prstGeom>
              <a:blipFill rotWithShape="0">
                <a:blip r:embed="rId2"/>
                <a:stretch>
                  <a:fillRect t="-5319" r="-1769" b="-63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16801" y="4505554"/>
            <a:ext cx="27526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میانگین 58 می شود.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80" t="11626" r="32009" b="7041"/>
          <a:stretch/>
        </p:blipFill>
        <p:spPr>
          <a:xfrm>
            <a:off x="646176" y="591671"/>
            <a:ext cx="8253984" cy="4610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547" t="69459" r="10175" b="8875"/>
          <a:stretch/>
        </p:blipFill>
        <p:spPr>
          <a:xfrm>
            <a:off x="646176" y="5108448"/>
            <a:ext cx="8253984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10146" y="1899139"/>
                <a:ext cx="5435270" cy="1149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fa-IR" sz="2800" b="1" dirty="0" smtClean="0">
                    <a:solidFill>
                      <a:srgbClr val="FF0000"/>
                    </a:solidFill>
                  </a:rPr>
                  <a:t>حل الف:</a:t>
                </a:r>
              </a:p>
              <a:p>
                <a:pPr algn="r"/>
                <a:r>
                  <a:rPr lang="en-US" sz="2800" b="1" dirty="0" smtClean="0">
                    <a:solidFill>
                      <a:srgbClr val="FF0000"/>
                    </a:solidFill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𝟑𝟓𝟎𝟎𝟎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𝟏𝟎𝟖𝟕𝟓</m:t>
                    </m:r>
                  </m:oMath>
                </a14:m>
                <a:endParaRPr lang="fa-I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146" y="1899139"/>
                <a:ext cx="5435270" cy="1149867"/>
              </a:xfrm>
              <a:prstGeom prst="rect">
                <a:avLst/>
              </a:prstGeom>
              <a:blipFill rotWithShape="0">
                <a:blip r:embed="rId2"/>
                <a:stretch>
                  <a:fillRect l="-1345" t="-5851" r="-2130" b="-63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77439" y="3938953"/>
                <a:ext cx="9022855" cy="1002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fa-IR" sz="2000" b="1" dirty="0" smtClean="0">
                    <a:solidFill>
                      <a:srgbClr val="FF0000"/>
                    </a:solidFill>
                  </a:rPr>
                  <a:t>حل ب:خیر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𝟓𝟎𝟎𝟎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𝟐𝟓𝟎𝟎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𝟑𝟓𝟎𝟎𝟎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𝟏𝟐𝟒𝟐𝟎</m:t>
                      </m:r>
                    </m:oMath>
                  </m:oMathPara>
                </a14:m>
                <a:endParaRPr lang="fa-I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39" y="3938953"/>
                <a:ext cx="9022855" cy="1002582"/>
              </a:xfrm>
              <a:prstGeom prst="rect">
                <a:avLst/>
              </a:prstGeom>
              <a:blipFill rotWithShape="0">
                <a:blip r:embed="rId3"/>
                <a:stretch>
                  <a:fillRect t="-2424" r="-6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05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23" t="17790" r="22452" b="10209"/>
          <a:stretch/>
        </p:blipFill>
        <p:spPr>
          <a:xfrm>
            <a:off x="877824" y="560832"/>
            <a:ext cx="7546848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01" t="12458" r="20202" b="5875"/>
          <a:stretch/>
        </p:blipFill>
        <p:spPr>
          <a:xfrm>
            <a:off x="1182624" y="573024"/>
            <a:ext cx="7363968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59" t="16458" r="32851" b="5709"/>
          <a:stretch/>
        </p:blipFill>
        <p:spPr>
          <a:xfrm>
            <a:off x="743712" y="390144"/>
            <a:ext cx="73152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54" t="11675" r="2315" b="5677"/>
          <a:stretch/>
        </p:blipFill>
        <p:spPr>
          <a:xfrm>
            <a:off x="841248" y="926592"/>
            <a:ext cx="7400544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50" y="359195"/>
            <a:ext cx="8834470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-به دست آوردن میانه:</a:t>
            </a: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حل:</a:t>
            </a: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ابتداداده ها را مرتب می کنیم:</a:t>
            </a:r>
            <a:endParaRPr lang="fa-IR" sz="2800" b="1" dirty="0">
              <a:solidFill>
                <a:srgbClr val="FF0000"/>
              </a:solidFill>
            </a:endParaRPr>
          </a:p>
          <a:p>
            <a:r>
              <a:rPr lang="fa-IR" sz="2800" b="1" dirty="0" smtClean="0">
                <a:solidFill>
                  <a:srgbClr val="FF0000"/>
                </a:solidFill>
              </a:rPr>
              <a:t>75،82،86،91،92،97،98،98،100،101،105</a:t>
            </a: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چون تعداد داده ها برابر11 و عددی فرد است پس میانه برابر است با:97</a:t>
            </a:r>
            <a:endParaRPr lang="fa-IR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650" y="3194304"/>
                <a:ext cx="8834471" cy="15807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sz="2800" b="1" dirty="0" smtClean="0">
                    <a:solidFill>
                      <a:srgbClr val="FF0000"/>
                    </a:solidFill>
                  </a:rPr>
                  <a:t>-به دست آوردن میانگین:</a:t>
                </a:r>
              </a:p>
              <a:p>
                <a:pPr algn="r"/>
                <a:r>
                  <a:rPr lang="fa-IR" sz="2800" b="1" dirty="0" smtClean="0">
                    <a:solidFill>
                      <a:srgbClr val="FF0000"/>
                    </a:solidFill>
                  </a:rPr>
                  <a:t>حل: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𝟏𝟎𝟐𝟓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fa-I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0" y="3194304"/>
                <a:ext cx="8834471" cy="1580754"/>
              </a:xfrm>
              <a:prstGeom prst="rect">
                <a:avLst/>
              </a:prstGeom>
              <a:blipFill rotWithShape="0">
                <a:blip r:embed="rId2"/>
                <a:stretch>
                  <a:fillRect t="-3861" r="-1311" b="-46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50" t="10624" r="27699" b="13709"/>
          <a:stretch/>
        </p:blipFill>
        <p:spPr>
          <a:xfrm>
            <a:off x="1036320" y="499872"/>
            <a:ext cx="7132320" cy="6169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0080" y="2682240"/>
            <a:ext cx="20805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4         2         4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080" y="3051572"/>
            <a:ext cx="1706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1                    1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5846" y="3236238"/>
            <a:ext cx="12679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2          1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0080" y="3605570"/>
            <a:ext cx="1893734" cy="3690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2                   2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0080" y="3844790"/>
            <a:ext cx="1621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4          2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080" y="4213812"/>
            <a:ext cx="1170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1          2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3795" y="4703064"/>
            <a:ext cx="10486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 صورتک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417" y="5007650"/>
            <a:ext cx="28520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همه به تعداد مساوی تکرار شده اند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9770" y="5311616"/>
            <a:ext cx="17027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صورتک های 1 و5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605" t="11625" r="23576" b="5542"/>
          <a:stretch/>
        </p:blipFill>
        <p:spPr>
          <a:xfrm>
            <a:off x="1121664" y="475488"/>
            <a:ext cx="7217664" cy="6205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5969" y="4947138"/>
            <a:ext cx="397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بله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382" y="5498123"/>
            <a:ext cx="5565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میانه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630" y="6381285"/>
            <a:ext cx="3593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مد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4" t="37458" r="11487" b="16709"/>
          <a:stretch/>
        </p:blipFill>
        <p:spPr>
          <a:xfrm>
            <a:off x="938784" y="1365504"/>
            <a:ext cx="7522464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26" t="11958" r="33134" b="5209"/>
          <a:stretch/>
        </p:blipFill>
        <p:spPr>
          <a:xfrm>
            <a:off x="1031631" y="281353"/>
            <a:ext cx="7104184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246" y="2555631"/>
            <a:ext cx="425195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</a:rPr>
              <a:t>درس سوم</a:t>
            </a:r>
          </a:p>
          <a:p>
            <a:pPr algn="ctr"/>
            <a:r>
              <a:rPr lang="fa-IR" sz="4000" b="1" dirty="0" smtClean="0">
                <a:solidFill>
                  <a:srgbClr val="FF0000"/>
                </a:solidFill>
              </a:rPr>
              <a:t>معیارهای </a:t>
            </a:r>
            <a:r>
              <a:rPr lang="fa-IR" sz="4000" b="1" dirty="0">
                <a:solidFill>
                  <a:srgbClr val="FF0000"/>
                </a:solidFill>
              </a:rPr>
              <a:t>پ</a:t>
            </a:r>
            <a:r>
              <a:rPr lang="fa-IR" sz="4000" b="1" dirty="0" smtClean="0">
                <a:solidFill>
                  <a:srgbClr val="FF0000"/>
                </a:solidFill>
              </a:rPr>
              <a:t>راکندگی</a:t>
            </a:r>
            <a:endParaRPr lang="fa-I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3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21" t="39458" r="2164" b="16875"/>
          <a:stretch/>
        </p:blipFill>
        <p:spPr>
          <a:xfrm>
            <a:off x="375138" y="1438656"/>
            <a:ext cx="8098302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17" t="10960" r="13644" b="5539"/>
          <a:stretch/>
        </p:blipFill>
        <p:spPr>
          <a:xfrm>
            <a:off x="280416" y="316992"/>
            <a:ext cx="859536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7753" y="146818"/>
            <a:ext cx="3069536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 الف: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10 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fa-IR" sz="2800" b="1" dirty="0">
                <a:solidFill>
                  <a:srgbClr val="FF0000"/>
                </a:solidFill>
              </a:rPr>
              <a:t>میانه کلاس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10=B</a:t>
            </a:r>
            <a:r>
              <a:rPr lang="fa-IR" sz="2800" b="1" dirty="0">
                <a:solidFill>
                  <a:srgbClr val="FF0000"/>
                </a:solidFill>
              </a:rPr>
              <a:t>میانه کلاس</a:t>
            </a:r>
          </a:p>
          <a:p>
            <a:endParaRPr lang="fa-I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4613" y="1559113"/>
                <a:ext cx="4712676" cy="39138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sz="2800" b="1" dirty="0" smtClean="0">
                    <a:solidFill>
                      <a:srgbClr val="FF0000"/>
                    </a:solidFill>
                  </a:rPr>
                  <a:t>حل ب:</a:t>
                </a:r>
              </a:p>
              <a:p>
                <a:pPr algn="r"/>
                <a:r>
                  <a:rPr lang="en-US" sz="2800" b="1" dirty="0">
                    <a:solidFill>
                      <a:srgbClr val="FF0000"/>
                    </a:solidFill>
                  </a:rPr>
                  <a:t>:A</a:t>
                </a:r>
                <a:r>
                  <a:rPr lang="fa-IR" sz="2800" b="1" dirty="0">
                    <a:solidFill>
                      <a:srgbClr val="FF0000"/>
                    </a:solidFill>
                  </a:rPr>
                  <a:t>میانگین کلاس </a:t>
                </a:r>
              </a:p>
              <a:p>
                <a:pPr algn="r"/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=10</a:t>
                </a:r>
                <a:endParaRPr lang="fa-IR" sz="2800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sz="28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B</a:t>
                </a:r>
                <a:r>
                  <a:rPr lang="fa-IR" sz="2800" b="1" dirty="0">
                    <a:solidFill>
                      <a:srgbClr val="FF0000"/>
                    </a:solidFill>
                  </a:rPr>
                  <a:t>میانگین کلاس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b="1" dirty="0">
                  <a:solidFill>
                    <a:srgbClr val="FF0000"/>
                  </a:solidFill>
                </a:endParaRPr>
              </a:p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=10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13" y="1559113"/>
                <a:ext cx="4712676" cy="3913892"/>
              </a:xfrm>
              <a:prstGeom prst="rect">
                <a:avLst/>
              </a:prstGeom>
              <a:blipFill rotWithShape="0">
                <a:blip r:embed="rId2"/>
                <a:stretch>
                  <a:fillRect t="-1713" r="-2587" b="-18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71660" y="5390943"/>
            <a:ext cx="6365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 </a:t>
            </a:r>
            <a:r>
              <a:rPr lang="fa-IR" sz="2800" b="1" dirty="0">
                <a:solidFill>
                  <a:srgbClr val="FF0000"/>
                </a:solidFill>
              </a:rPr>
              <a:t>پ: </a:t>
            </a:r>
            <a:r>
              <a:rPr lang="fa-IR" sz="2800" b="1" dirty="0" smtClean="0">
                <a:solidFill>
                  <a:srgbClr val="FF0000"/>
                </a:solidFill>
              </a:rPr>
              <a:t>درادامه به پاسخ این سوال می پردازیم.</a:t>
            </a:r>
          </a:p>
        </p:txBody>
      </p:sp>
    </p:spTree>
    <p:extLst>
      <p:ext uri="{BB962C8B-B14F-4D97-AF65-F5344CB8AC3E}">
        <p14:creationId xmlns:p14="http://schemas.microsoft.com/office/powerpoint/2010/main" val="308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96" y="2255520"/>
            <a:ext cx="518603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</a:rPr>
              <a:t>درس اول</a:t>
            </a:r>
          </a:p>
          <a:p>
            <a:pPr algn="ctr"/>
            <a:r>
              <a:rPr lang="fa-IR" sz="4800" b="1" dirty="0" smtClean="0">
                <a:solidFill>
                  <a:srgbClr val="FF0000"/>
                </a:solidFill>
              </a:rPr>
              <a:t>توصیف و نمایش داده ها</a:t>
            </a:r>
            <a:endParaRPr lang="fa-I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1" y="398583"/>
            <a:ext cx="7750061" cy="575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2" y="867509"/>
            <a:ext cx="7608127" cy="509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5908" y="1277816"/>
            <a:ext cx="1524776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 الف:</a:t>
            </a:r>
          </a:p>
          <a:p>
            <a:r>
              <a:rPr lang="fa-IR" sz="2800" b="1" dirty="0" smtClean="0">
                <a:solidFill>
                  <a:srgbClr val="FF0000"/>
                </a:solidFill>
              </a:rPr>
              <a:t>14=1-15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5908" y="3050540"/>
            <a:ext cx="1524776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 ب:</a:t>
            </a:r>
          </a:p>
          <a:p>
            <a:r>
              <a:rPr lang="fa-IR" sz="2800" b="1" dirty="0" smtClean="0">
                <a:solidFill>
                  <a:srgbClr val="FF0000"/>
                </a:solidFill>
              </a:rPr>
              <a:t>14=1-15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410" y="4823265"/>
            <a:ext cx="755527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حل پ:</a:t>
            </a: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دامنه تغییرات تنها به بزرگترین وکوچکترین داده بستگی دارد. 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44" t="51459" r="2306" b="13708"/>
          <a:stretch/>
        </p:blipFill>
        <p:spPr>
          <a:xfrm>
            <a:off x="1011936" y="1645920"/>
            <a:ext cx="7278624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41" t="13623" r="4834" b="9708"/>
          <a:stretch/>
        </p:blipFill>
        <p:spPr>
          <a:xfrm>
            <a:off x="533165" y="328246"/>
            <a:ext cx="8375904" cy="497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3139" y="2989385"/>
            <a:ext cx="391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139" y="3358717"/>
            <a:ext cx="391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302" y="3597178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1611" y="3955690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083" y="4325022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505" y="3012832"/>
            <a:ext cx="5212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7426" y="3358717"/>
            <a:ext cx="391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2903" y="3586358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2903" y="3955690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977" y="4254177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</a:t>
            </a:r>
            <a:endParaRPr lang="fa-I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2349" y="5828710"/>
                <a:ext cx="3001108" cy="7597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pt-BR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fa-IR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کلاس</a:t>
                </a:r>
                <a:endParaRPr lang="pt-BR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d>
                          <m:dPr>
                            <m:ctrlP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=0</a:t>
                </a:r>
                <a:endParaRPr lang="fa-I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49" y="5828710"/>
                <a:ext cx="3001108" cy="759760"/>
              </a:xfrm>
              <a:prstGeom prst="rect">
                <a:avLst/>
              </a:prstGeom>
              <a:blipFill>
                <a:blip r:embed="rId3"/>
                <a:stretch>
                  <a:fillRect l="-12602" t="-20800" r="-1829" b="-928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95046" y="5833968"/>
                <a:ext cx="3072736" cy="7721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:B</a:t>
                </a:r>
                <a:r>
                  <a:rPr lang="fa-IR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کلاس</a:t>
                </a:r>
                <a:endParaRPr lang="pt-BR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a-I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d>
                          <m:dPr>
                            <m:ctrlP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=0</a:t>
                </a:r>
                <a:endParaRPr lang="fa-I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46" y="5833968"/>
                <a:ext cx="3072736" cy="772199"/>
              </a:xfrm>
              <a:prstGeom prst="rect">
                <a:avLst/>
              </a:prstGeom>
              <a:blipFill>
                <a:blip r:embed="rId4"/>
                <a:stretch>
                  <a:fillRect l="-12302" t="-18110" r="-1786" b="-921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866184" y="5299513"/>
            <a:ext cx="52129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حل: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5" y="325993"/>
            <a:ext cx="8278387" cy="6203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4554" y="4103077"/>
            <a:ext cx="391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163" y="4607169"/>
            <a:ext cx="391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026" y="5046785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635" y="5518639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767" y="5990493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1" y="4103077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2860" y="4607169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860" y="5081843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5720" y="5562407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5720" y="5990493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2551" y="4091354"/>
            <a:ext cx="527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0592" y="4607169"/>
            <a:ext cx="391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5-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3072" y="5093634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3072" y="5562321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4143" y="6034460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588" y="4103077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510" y="4642172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431" y="5093634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3438" y="5545096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2448" y="5990493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100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 rotWithShape="1">
          <a:blip r:embed="rId2"/>
          <a:srcRect b="14047"/>
          <a:stretch/>
        </p:blipFill>
        <p:spPr>
          <a:xfrm>
            <a:off x="717402" y="625084"/>
            <a:ext cx="7617706" cy="5459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799" y="1137139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0730" y="1506471"/>
            <a:ext cx="5859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3475" y="2757190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8554" y="3426042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50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78"/>
          <p:cNvPicPr>
            <a:picLocks/>
          </p:cNvPicPr>
          <p:nvPr/>
        </p:nvPicPr>
        <p:blipFill rotWithShape="1">
          <a:blip r:embed="rId2"/>
          <a:srcRect t="12615" r="-154"/>
          <a:stretch/>
        </p:blipFill>
        <p:spPr>
          <a:xfrm>
            <a:off x="757133" y="867508"/>
            <a:ext cx="7613143" cy="4935415"/>
          </a:xfrm>
          <a:prstGeom prst="rect">
            <a:avLst/>
          </a:prstGeom>
        </p:spPr>
      </p:pic>
      <p:sp>
        <p:nvSpPr>
          <p:cNvPr id="1048689" name="TextBox 1048688"/>
          <p:cNvSpPr txBox="1"/>
          <p:nvPr/>
        </p:nvSpPr>
        <p:spPr>
          <a:xfrm>
            <a:off x="5462149" y="3745870"/>
            <a:ext cx="42339" cy="5086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fa-IR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0830" y="4069839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0830" y="4567049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5" y="1031631"/>
            <a:ext cx="7706520" cy="485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2739" y="1524000"/>
                <a:ext cx="8675077" cy="14320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سوال1:</a:t>
                </a:r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𝟔𝟐𝟎𝟎𝟎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𝟓𝟖𝟎𝟎𝟎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𝟓𝟓𝟎𝟎𝟎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𝟓𝟖𝟎𝟎𝟎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𝟓𝟕𝟎𝟎𝟎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𝟓𝟖𝟎𝟎𝟎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𝟔𝟏𝟎𝟎𝟎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𝟓𝟖𝟎𝟎𝟎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𝟓𝟓𝟎𝟎𝟎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𝟓𝟖𝟎𝟎𝟎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𝟒𝟒𝟎𝟎𝟎𝟎𝟎𝟎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𝟖𝟖𝟎𝟎𝟎𝟎𝟎</m:t>
                      </m:r>
                    </m:oMath>
                  </m:oMathPara>
                </a14:m>
                <a:endParaRPr lang="fa-I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9" y="1524000"/>
                <a:ext cx="8675077" cy="1432059"/>
              </a:xfrm>
              <a:prstGeom prst="rect">
                <a:avLst/>
              </a:prstGeom>
              <a:blipFill rotWithShape="0">
                <a:blip r:embed="rId2"/>
                <a:stretch>
                  <a:fillRect t="-2128" r="-49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738" y="3892061"/>
                <a:ext cx="8675078" cy="9980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b="1" dirty="0" smtClean="0">
                    <a:solidFill>
                      <a:srgbClr val="FF0000"/>
                    </a:solidFill>
                  </a:rPr>
                  <a:t>سوال2: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a-I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b="1" dirty="0" smtClean="0"/>
                  <a:t>     </a:t>
                </a:r>
                <a:endParaRPr lang="fa-I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3892061"/>
                <a:ext cx="8675078" cy="998030"/>
              </a:xfrm>
              <a:prstGeom prst="rect">
                <a:avLst/>
              </a:prstGeom>
              <a:blipFill rotWithShape="0">
                <a:blip r:embed="rId3"/>
                <a:stretch>
                  <a:fillRect t="-3049" r="-49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3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04" t="10124" r="36228" b="5541"/>
          <a:stretch/>
        </p:blipFill>
        <p:spPr>
          <a:xfrm>
            <a:off x="1267030" y="235165"/>
            <a:ext cx="6656832" cy="636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3622" y="3669322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1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087" y="3669321"/>
            <a:ext cx="314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9800" y="366932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0338" y="409654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30" y="456904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9077" y="500757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3066" y="4130987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2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3387" y="368031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6056" y="455820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4202" y="3681045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3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0377" y="414271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5241" y="4589858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3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2491" y="5051523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1022" y="4558208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4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5771" y="4614437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1657" y="416543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5842" y="5019873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951" y="501651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3727" y="502169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5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0"/>
          <p:cNvPicPr>
            <a:picLocks/>
          </p:cNvPicPr>
          <p:nvPr/>
        </p:nvPicPr>
        <p:blipFill rotWithShape="1">
          <a:blip r:embed="rId2"/>
          <a:srcRect l="5379" t="10856" r="5087" b="6838"/>
          <a:stretch/>
        </p:blipFill>
        <p:spPr>
          <a:xfrm>
            <a:off x="1184031" y="304800"/>
            <a:ext cx="6658707" cy="3962400"/>
          </a:xfrm>
          <a:prstGeom prst="rect">
            <a:avLst/>
          </a:prstGeom>
        </p:spPr>
      </p:pic>
      <p:pic>
        <p:nvPicPr>
          <p:cNvPr id="2097182" name="Picture 2097181"/>
          <p:cNvPicPr>
            <a:picLocks/>
          </p:cNvPicPr>
          <p:nvPr/>
        </p:nvPicPr>
        <p:blipFill rotWithShape="1">
          <a:blip r:embed="rId3"/>
          <a:srcRect l="13064" t="15557" r="13614" b="11636"/>
          <a:stretch/>
        </p:blipFill>
        <p:spPr>
          <a:xfrm>
            <a:off x="1184031" y="4267200"/>
            <a:ext cx="6658707" cy="235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5" t="27291" r="993" b="35709"/>
          <a:stretch/>
        </p:blipFill>
        <p:spPr>
          <a:xfrm>
            <a:off x="316992" y="1377696"/>
            <a:ext cx="8522208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72" t="28706" r="5163" b="8293"/>
          <a:stretch/>
        </p:blipFill>
        <p:spPr>
          <a:xfrm>
            <a:off x="377952" y="950976"/>
            <a:ext cx="809548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097184"/>
          <p:cNvPicPr>
            <a:picLocks/>
          </p:cNvPicPr>
          <p:nvPr/>
        </p:nvPicPr>
        <p:blipFill rotWithShape="1">
          <a:blip r:embed="rId2"/>
          <a:srcRect l="15982" t="1503"/>
          <a:stretch/>
        </p:blipFill>
        <p:spPr>
          <a:xfrm>
            <a:off x="1090246" y="1066800"/>
            <a:ext cx="7326923" cy="513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8990" y="835087"/>
            <a:ext cx="7759901" cy="557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2963">
            <a:off x="1137936" y="454382"/>
            <a:ext cx="7043271" cy="4094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528" y="4562003"/>
            <a:ext cx="738237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FF0000"/>
                </a:solidFill>
              </a:rPr>
              <a:t>مرتب کردن داده ها: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15،15،20،20،25،30،30،30،45،45،45،45،60،60،60،60،60،60،75،75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80،90،90،90،90،100،100،115،120،120،120،180،180،200،200</a:t>
            </a:r>
          </a:p>
          <a:p>
            <a:pPr algn="r"/>
            <a:r>
              <a:rPr lang="fa-IR" b="1" dirty="0" smtClean="0">
                <a:solidFill>
                  <a:srgbClr val="FF0000"/>
                </a:solidFill>
              </a:rPr>
              <a:t>چارک اول:45</a:t>
            </a:r>
          </a:p>
          <a:p>
            <a:pPr algn="r"/>
            <a:r>
              <a:rPr lang="fa-IR" b="1" dirty="0" smtClean="0">
                <a:solidFill>
                  <a:srgbClr val="FF0000"/>
                </a:solidFill>
              </a:rPr>
              <a:t>میانه:60</a:t>
            </a:r>
          </a:p>
          <a:p>
            <a:pPr algn="r"/>
            <a:r>
              <a:rPr lang="fa-IR" b="1" dirty="0" smtClean="0">
                <a:solidFill>
                  <a:srgbClr val="FF0000"/>
                </a:solidFill>
              </a:rPr>
              <a:t>چارک سوم:100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54" t="22458" r="21796" b="18376"/>
          <a:stretch/>
        </p:blipFill>
        <p:spPr>
          <a:xfrm>
            <a:off x="1048512" y="1085088"/>
            <a:ext cx="7522464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58" t="12459" r="25262" b="8375"/>
          <a:stretch/>
        </p:blipFill>
        <p:spPr>
          <a:xfrm>
            <a:off x="677093" y="512822"/>
            <a:ext cx="7876032" cy="625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523" y="2215662"/>
            <a:ext cx="60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825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877" y="2215662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787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018" y="2215662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551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372" y="2233302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335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696" y="2318111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190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870" y="3455404"/>
            <a:ext cx="5741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825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649" y="3411415"/>
            <a:ext cx="6447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190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168" y="3455404"/>
            <a:ext cx="8479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335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0478" y="3411415"/>
            <a:ext cx="9534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551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4096" y="3411415"/>
            <a:ext cx="820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787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5508" y="5310554"/>
            <a:ext cx="8567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1016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923" y="5342821"/>
            <a:ext cx="619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581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815" y="5331097"/>
            <a:ext cx="896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1910" y="5310554"/>
            <a:ext cx="811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93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9733" y="5231396"/>
            <a:ext cx="10610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46" t="38791" r="29198" b="23710"/>
          <a:stretch/>
        </p:blipFill>
        <p:spPr>
          <a:xfrm>
            <a:off x="694944" y="1146048"/>
            <a:ext cx="7778496" cy="4681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5415" y="3786554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3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415" y="4807165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7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698" y="5366111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1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079" y="4248219"/>
            <a:ext cx="8050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20%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488" y="3170654"/>
            <a:ext cx="98456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30%=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04" t="12958" r="22359" b="7041"/>
          <a:stretch/>
        </p:blipFill>
        <p:spPr>
          <a:xfrm>
            <a:off x="1451317" y="637267"/>
            <a:ext cx="670560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832" y="2006097"/>
            <a:ext cx="304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fa-IR" sz="2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fa-IR" sz="2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5476" y="774991"/>
            <a:ext cx="31652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fa-IR" sz="2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fa-IR" sz="2000" dirty="0" smtClean="0">
                <a:solidFill>
                  <a:srgbClr val="FF0000"/>
                </a:solidFill>
              </a:rPr>
              <a:t>*****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7262" y="4958862"/>
            <a:ext cx="398584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2314136" y="4642338"/>
            <a:ext cx="410307" cy="119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2314136" y="4290646"/>
            <a:ext cx="410307" cy="3516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17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17" t="36459" r="2024" b="11875"/>
          <a:stretch/>
        </p:blipFill>
        <p:spPr>
          <a:xfrm>
            <a:off x="563177" y="1406768"/>
            <a:ext cx="7997952" cy="40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13" t="35126" r="14018" b="19041"/>
          <a:stretch/>
        </p:blipFill>
        <p:spPr>
          <a:xfrm>
            <a:off x="359664" y="365759"/>
            <a:ext cx="8302752" cy="3483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258" t="36625" r="22451" b="19208"/>
          <a:stretch/>
        </p:blipFill>
        <p:spPr>
          <a:xfrm>
            <a:off x="359664" y="3848920"/>
            <a:ext cx="8302752" cy="300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261" y="2321169"/>
            <a:ext cx="8483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50نفر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908" y="2747665"/>
            <a:ext cx="8467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25نفر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108" y="3209330"/>
            <a:ext cx="8467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15نفر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523" y="3796012"/>
            <a:ext cx="93166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10 نفر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96" t="41481" r="30887" b="6208"/>
          <a:stretch/>
        </p:blipFill>
        <p:spPr>
          <a:xfrm>
            <a:off x="867509" y="644769"/>
            <a:ext cx="7326922" cy="5380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578" y="1825897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9842" y="1456565"/>
            <a:ext cx="6495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50%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614" y="2268361"/>
            <a:ext cx="6495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15%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578" y="2637693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9127" y="2895491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357" y="2822359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618" y="4460576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2648" y="5005754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1247</TotalTime>
  <Words>293</Words>
  <Application>Microsoft Office PowerPoint</Application>
  <PresentationFormat>On-screen Show (4:3)</PresentationFormat>
  <Paragraphs>168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宋体</vt:lpstr>
      <vt:lpstr>Arial</vt:lpstr>
      <vt:lpstr>Calibri</vt:lpstr>
      <vt:lpstr>Cambria Math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Pasargad</cp:lastModifiedBy>
  <cp:revision>124</cp:revision>
  <dcterms:created xsi:type="dcterms:W3CDTF">2015-05-09T18:30:45Z</dcterms:created>
  <dcterms:modified xsi:type="dcterms:W3CDTF">2020-03-10T20:02:57Z</dcterms:modified>
</cp:coreProperties>
</file>